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4" r:id="rId4"/>
    <p:sldId id="258" r:id="rId5"/>
    <p:sldId id="266" r:id="rId6"/>
    <p:sldId id="267" r:id="rId7"/>
    <p:sldId id="268" r:id="rId8"/>
    <p:sldId id="269" r:id="rId9"/>
    <p:sldId id="270" r:id="rId10"/>
    <p:sldId id="257" r:id="rId11"/>
    <p:sldId id="259" r:id="rId12"/>
    <p:sldId id="260" r:id="rId13"/>
    <p:sldId id="261" r:id="rId14"/>
    <p:sldId id="271" r:id="rId15"/>
    <p:sldId id="272" r:id="rId16"/>
    <p:sldId id="273" r:id="rId17"/>
    <p:sldId id="262" r:id="rId18"/>
    <p:sldId id="263" r:id="rId19"/>
    <p:sldId id="26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AEF65-FF3E-4741-83AB-B049B182AB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0C11E-139E-46B8-B030-D5AAFD60A611}">
      <dgm:prSet custT="1"/>
      <dgm:spPr/>
      <dgm:t>
        <a:bodyPr/>
        <a:lstStyle/>
        <a:p>
          <a:r>
            <a:rPr lang="en-US" sz="2800" b="1" dirty="0"/>
            <a:t>History </a:t>
          </a:r>
        </a:p>
      </dgm:t>
    </dgm:pt>
    <dgm:pt modelId="{D9F27515-1DEE-4AD3-8C6F-13CFD8A243C3}" type="parTrans" cxnId="{DFB19F4A-6FC2-4DB9-8E84-278897C34E0B}">
      <dgm:prSet/>
      <dgm:spPr/>
      <dgm:t>
        <a:bodyPr/>
        <a:lstStyle/>
        <a:p>
          <a:endParaRPr lang="en-US"/>
        </a:p>
      </dgm:t>
    </dgm:pt>
    <dgm:pt modelId="{A7666E15-37F5-4D9D-AF48-74F369A6FA54}" type="sibTrans" cxnId="{DFB19F4A-6FC2-4DB9-8E84-278897C34E0B}">
      <dgm:prSet/>
      <dgm:spPr/>
      <dgm:t>
        <a:bodyPr/>
        <a:lstStyle/>
        <a:p>
          <a:endParaRPr lang="en-US"/>
        </a:p>
      </dgm:t>
    </dgm:pt>
    <dgm:pt modelId="{10ED5F72-5C7F-4AA7-895B-3B09E95967CA}">
      <dgm:prSet custT="1"/>
      <dgm:spPr/>
      <dgm:t>
        <a:bodyPr/>
        <a:lstStyle/>
        <a:p>
          <a:r>
            <a:rPr lang="en-US" sz="3200" b="1" dirty="0"/>
            <a:t>Ph/Ex</a:t>
          </a:r>
        </a:p>
      </dgm:t>
    </dgm:pt>
    <dgm:pt modelId="{4C204CB3-279A-4BE9-890A-76CDBDCF6166}" type="parTrans" cxnId="{2A1FE81C-9E0C-41BC-AD22-F875C482A6E4}">
      <dgm:prSet/>
      <dgm:spPr/>
      <dgm:t>
        <a:bodyPr/>
        <a:lstStyle/>
        <a:p>
          <a:endParaRPr lang="en-US"/>
        </a:p>
      </dgm:t>
    </dgm:pt>
    <dgm:pt modelId="{9ABB6018-D2D2-4862-9B61-A5608BEC7A7B}" type="sibTrans" cxnId="{2A1FE81C-9E0C-41BC-AD22-F875C482A6E4}">
      <dgm:prSet/>
      <dgm:spPr/>
      <dgm:t>
        <a:bodyPr/>
        <a:lstStyle/>
        <a:p>
          <a:endParaRPr lang="en-US"/>
        </a:p>
      </dgm:t>
    </dgm:pt>
    <dgm:pt modelId="{A120414F-2229-4CA3-9C6B-6D717F24989F}">
      <dgm:prSet custT="1"/>
      <dgm:spPr/>
      <dgm:t>
        <a:bodyPr/>
        <a:lstStyle/>
        <a:p>
          <a:r>
            <a:rPr lang="en-US" sz="3200" b="1" dirty="0"/>
            <a:t>US</a:t>
          </a:r>
        </a:p>
      </dgm:t>
    </dgm:pt>
    <dgm:pt modelId="{122931A7-7CA4-403A-8156-474C9D5F253F}" type="parTrans" cxnId="{23AC5B11-AE13-4047-9C50-836E271A0406}">
      <dgm:prSet/>
      <dgm:spPr/>
      <dgm:t>
        <a:bodyPr/>
        <a:lstStyle/>
        <a:p>
          <a:endParaRPr lang="en-US"/>
        </a:p>
      </dgm:t>
    </dgm:pt>
    <dgm:pt modelId="{A04287D5-16A5-47EF-9976-20D46CFAA273}" type="sibTrans" cxnId="{23AC5B11-AE13-4047-9C50-836E271A0406}">
      <dgm:prSet/>
      <dgm:spPr/>
      <dgm:t>
        <a:bodyPr/>
        <a:lstStyle/>
        <a:p>
          <a:endParaRPr lang="en-US"/>
        </a:p>
      </dgm:t>
    </dgm:pt>
    <dgm:pt modelId="{CE49E4F9-E63A-4242-BDC0-9C236F53AE61}">
      <dgm:prSet custT="1"/>
      <dgm:spPr/>
      <dgm:t>
        <a:bodyPr/>
        <a:lstStyle/>
        <a:p>
          <a:r>
            <a:rPr lang="en-US" sz="2400" b="1" dirty="0"/>
            <a:t>urinary retention or voiding difficulties</a:t>
          </a:r>
        </a:p>
      </dgm:t>
    </dgm:pt>
    <dgm:pt modelId="{6F376A60-EE73-4C56-BA93-D2F92761ABF0}" type="parTrans" cxnId="{8B234926-558F-4B7F-BCD6-6E04D2ED9F8A}">
      <dgm:prSet/>
      <dgm:spPr/>
      <dgm:t>
        <a:bodyPr/>
        <a:lstStyle/>
        <a:p>
          <a:endParaRPr lang="en-US"/>
        </a:p>
      </dgm:t>
    </dgm:pt>
    <dgm:pt modelId="{7D020F46-9673-4D1E-BC55-E322E46D8687}" type="sibTrans" cxnId="{8B234926-558F-4B7F-BCD6-6E04D2ED9F8A}">
      <dgm:prSet/>
      <dgm:spPr/>
      <dgm:t>
        <a:bodyPr/>
        <a:lstStyle/>
        <a:p>
          <a:endParaRPr lang="en-US"/>
        </a:p>
      </dgm:t>
    </dgm:pt>
    <dgm:pt modelId="{F264EDF7-271F-465B-B73B-7FA1ABC2A068}">
      <dgm:prSet custT="1"/>
      <dgm:spPr/>
      <dgm:t>
        <a:bodyPr/>
        <a:lstStyle/>
        <a:p>
          <a:r>
            <a:rPr lang="en-US" sz="2400" b="1" dirty="0"/>
            <a:t> lower abdominal and back pain</a:t>
          </a:r>
        </a:p>
      </dgm:t>
    </dgm:pt>
    <dgm:pt modelId="{C8CB7DB8-87C0-443B-B14C-CA7C926D8F52}" type="parTrans" cxnId="{B9B787DA-EA03-4CE5-9C00-04A466030357}">
      <dgm:prSet/>
      <dgm:spPr/>
      <dgm:t>
        <a:bodyPr/>
        <a:lstStyle/>
        <a:p>
          <a:endParaRPr lang="en-US"/>
        </a:p>
      </dgm:t>
    </dgm:pt>
    <dgm:pt modelId="{64E794C7-ABBD-4316-A9F0-21DF8C80ECDA}" type="sibTrans" cxnId="{B9B787DA-EA03-4CE5-9C00-04A466030357}">
      <dgm:prSet/>
      <dgm:spPr/>
      <dgm:t>
        <a:bodyPr/>
        <a:lstStyle/>
        <a:p>
          <a:endParaRPr lang="en-US"/>
        </a:p>
      </dgm:t>
    </dgm:pt>
    <dgm:pt modelId="{19580EFD-FF51-4EC9-96A7-5BEE056BDC27}">
      <dgm:prSet custT="1"/>
      <dgm:spPr/>
      <dgm:t>
        <a:bodyPr/>
        <a:lstStyle/>
        <a:p>
          <a:r>
            <a:rPr lang="en-US" sz="2400" b="1" dirty="0"/>
            <a:t> possibly rectal pressure and constipation</a:t>
          </a:r>
        </a:p>
      </dgm:t>
    </dgm:pt>
    <dgm:pt modelId="{DDED0C0A-D01B-47B1-A75D-BF0FEFA0059C}" type="parTrans" cxnId="{A2EE01B6-2473-420A-AA18-F844B92ED441}">
      <dgm:prSet/>
      <dgm:spPr/>
      <dgm:t>
        <a:bodyPr/>
        <a:lstStyle/>
        <a:p>
          <a:endParaRPr lang="en-US"/>
        </a:p>
      </dgm:t>
    </dgm:pt>
    <dgm:pt modelId="{347731CE-0499-4D40-900A-E5EB8807B542}" type="sibTrans" cxnId="{A2EE01B6-2473-420A-AA18-F844B92ED441}">
      <dgm:prSet/>
      <dgm:spPr/>
      <dgm:t>
        <a:bodyPr/>
        <a:lstStyle/>
        <a:p>
          <a:endParaRPr lang="en-US"/>
        </a:p>
      </dgm:t>
    </dgm:pt>
    <dgm:pt modelId="{7F76A834-E812-4BAA-B9ED-65730AB10759}">
      <dgm:prSet/>
      <dgm:spPr/>
      <dgm:t>
        <a:bodyPr/>
        <a:lstStyle/>
        <a:p>
          <a:r>
            <a:rPr lang="en-US" b="1" dirty="0"/>
            <a:t>difficult to palpate uterus</a:t>
          </a:r>
        </a:p>
      </dgm:t>
    </dgm:pt>
    <dgm:pt modelId="{D8F5AA18-A639-4A9F-9E7B-B1011466CBA6}" type="parTrans" cxnId="{31692557-3B16-48FE-A51B-0FA2AC34048A}">
      <dgm:prSet/>
      <dgm:spPr/>
      <dgm:t>
        <a:bodyPr/>
        <a:lstStyle/>
        <a:p>
          <a:endParaRPr lang="en-US"/>
        </a:p>
      </dgm:t>
    </dgm:pt>
    <dgm:pt modelId="{B4BDB6BF-09CC-4C08-BBD7-E5CC626024A1}" type="sibTrans" cxnId="{31692557-3B16-48FE-A51B-0FA2AC34048A}">
      <dgm:prSet/>
      <dgm:spPr/>
      <dgm:t>
        <a:bodyPr/>
        <a:lstStyle/>
        <a:p>
          <a:endParaRPr lang="en-US"/>
        </a:p>
      </dgm:t>
    </dgm:pt>
    <dgm:pt modelId="{219DA685-3019-40A2-A0A5-18427C6DD093}">
      <dgm:prSet/>
      <dgm:spPr/>
      <dgm:t>
        <a:bodyPr/>
        <a:lstStyle/>
        <a:p>
          <a:r>
            <a:rPr lang="en-US" b="1" dirty="0"/>
            <a:t> very anterior cervix</a:t>
          </a:r>
        </a:p>
      </dgm:t>
    </dgm:pt>
    <dgm:pt modelId="{521FA8B9-7C20-4B33-975B-6411B6E90864}" type="parTrans" cxnId="{B31A93D2-5A4B-4C4E-BF29-4D7D1E300900}">
      <dgm:prSet/>
      <dgm:spPr/>
      <dgm:t>
        <a:bodyPr/>
        <a:lstStyle/>
        <a:p>
          <a:endParaRPr lang="en-US"/>
        </a:p>
      </dgm:t>
    </dgm:pt>
    <dgm:pt modelId="{1B7BF5DC-CA22-49B5-AD45-EAFB887418D7}" type="sibTrans" cxnId="{B31A93D2-5A4B-4C4E-BF29-4D7D1E300900}">
      <dgm:prSet/>
      <dgm:spPr/>
      <dgm:t>
        <a:bodyPr/>
        <a:lstStyle/>
        <a:p>
          <a:endParaRPr lang="en-US"/>
        </a:p>
      </dgm:t>
    </dgm:pt>
    <dgm:pt modelId="{1A4994D7-FCE2-46A0-AE0A-32ABFAB35AEB}">
      <dgm:prSet custT="1"/>
      <dgm:spPr/>
      <dgm:t>
        <a:bodyPr/>
        <a:lstStyle/>
        <a:p>
          <a:r>
            <a:rPr lang="en-US" sz="2400" b="1" dirty="0"/>
            <a:t>Elongated cervix in an anterior position</a:t>
          </a:r>
        </a:p>
      </dgm:t>
    </dgm:pt>
    <dgm:pt modelId="{96B797EE-78E1-43F7-B65E-751444AFB54E}" type="parTrans" cxnId="{52178044-5A14-403A-8756-949BDC0529FA}">
      <dgm:prSet/>
      <dgm:spPr/>
      <dgm:t>
        <a:bodyPr/>
        <a:lstStyle/>
        <a:p>
          <a:endParaRPr lang="en-US"/>
        </a:p>
      </dgm:t>
    </dgm:pt>
    <dgm:pt modelId="{AA848F50-8929-4C0D-A92B-C5564DB51BB3}" type="sibTrans" cxnId="{52178044-5A14-403A-8756-949BDC0529FA}">
      <dgm:prSet/>
      <dgm:spPr/>
      <dgm:t>
        <a:bodyPr/>
        <a:lstStyle/>
        <a:p>
          <a:endParaRPr lang="en-US"/>
        </a:p>
      </dgm:t>
    </dgm:pt>
    <dgm:pt modelId="{49A4A8A5-FCB9-4AA7-8BBC-9F9F1A9827BA}">
      <dgm:prSet custT="1"/>
      <dgm:spPr/>
      <dgm:t>
        <a:bodyPr/>
        <a:lstStyle/>
        <a:p>
          <a:r>
            <a:rPr lang="en-US" sz="2400" b="1" dirty="0"/>
            <a:t> Uterine fundus seen in the hollow of the sacrum</a:t>
          </a:r>
        </a:p>
      </dgm:t>
    </dgm:pt>
    <dgm:pt modelId="{F49DCF3C-E07F-4EDC-A760-4697CFD9CD9D}" type="parTrans" cxnId="{DCE6E73D-36CA-4B85-AC89-A1FB1023C4A5}">
      <dgm:prSet/>
      <dgm:spPr/>
      <dgm:t>
        <a:bodyPr/>
        <a:lstStyle/>
        <a:p>
          <a:endParaRPr lang="en-US"/>
        </a:p>
      </dgm:t>
    </dgm:pt>
    <dgm:pt modelId="{26C1E429-2E20-48E1-9DAA-AFBC61192479}" type="sibTrans" cxnId="{DCE6E73D-36CA-4B85-AC89-A1FB1023C4A5}">
      <dgm:prSet/>
      <dgm:spPr/>
      <dgm:t>
        <a:bodyPr/>
        <a:lstStyle/>
        <a:p>
          <a:endParaRPr lang="en-US"/>
        </a:p>
      </dgm:t>
    </dgm:pt>
    <dgm:pt modelId="{AF0B8D9A-CA36-4635-8D7C-360A983DBC7E}">
      <dgm:prSet custT="1"/>
      <dgm:spPr/>
      <dgm:t>
        <a:bodyPr/>
        <a:lstStyle/>
        <a:p>
          <a:r>
            <a:rPr lang="en-US" sz="2400" b="1" dirty="0"/>
            <a:t> Flat and long bladder</a:t>
          </a:r>
        </a:p>
      </dgm:t>
    </dgm:pt>
    <dgm:pt modelId="{509E592C-F0C8-460B-917D-ED128BECEEAD}" type="parTrans" cxnId="{51E93E1F-6B99-4B4C-972E-C9C50FB053D6}">
      <dgm:prSet/>
      <dgm:spPr/>
      <dgm:t>
        <a:bodyPr/>
        <a:lstStyle/>
        <a:p>
          <a:endParaRPr lang="en-US"/>
        </a:p>
      </dgm:t>
    </dgm:pt>
    <dgm:pt modelId="{4862980A-CDFF-4BF9-9F41-03C6D25FE548}" type="sibTrans" cxnId="{51E93E1F-6B99-4B4C-972E-C9C50FB053D6}">
      <dgm:prSet/>
      <dgm:spPr/>
      <dgm:t>
        <a:bodyPr/>
        <a:lstStyle/>
        <a:p>
          <a:endParaRPr lang="en-US"/>
        </a:p>
      </dgm:t>
    </dgm:pt>
    <dgm:pt modelId="{2250C8E4-3F49-4B8F-B84F-A90F35CB9DF8}" type="pres">
      <dgm:prSet presAssocID="{B53AEF65-FF3E-4741-83AB-B049B182AB8E}" presName="linearFlow" presStyleCnt="0">
        <dgm:presLayoutVars>
          <dgm:dir/>
          <dgm:animLvl val="lvl"/>
          <dgm:resizeHandles val="exact"/>
        </dgm:presLayoutVars>
      </dgm:prSet>
      <dgm:spPr/>
    </dgm:pt>
    <dgm:pt modelId="{388541B3-8A92-41CD-88DB-84AB9274B709}" type="pres">
      <dgm:prSet presAssocID="{E280C11E-139E-46B8-B030-D5AAFD60A611}" presName="composite" presStyleCnt="0"/>
      <dgm:spPr/>
    </dgm:pt>
    <dgm:pt modelId="{869E61B1-6BD4-45CF-944C-392A388EBD97}" type="pres">
      <dgm:prSet presAssocID="{E280C11E-139E-46B8-B030-D5AAFD60A611}" presName="parentText" presStyleLbl="alignNode1" presStyleIdx="0" presStyleCnt="3" custScaleX="114835">
        <dgm:presLayoutVars>
          <dgm:chMax val="1"/>
          <dgm:bulletEnabled val="1"/>
        </dgm:presLayoutVars>
      </dgm:prSet>
      <dgm:spPr/>
    </dgm:pt>
    <dgm:pt modelId="{64B6752F-F303-4FB1-BE6A-3AE6FB16BBBE}" type="pres">
      <dgm:prSet presAssocID="{E280C11E-139E-46B8-B030-D5AAFD60A611}" presName="descendantText" presStyleLbl="alignAcc1" presStyleIdx="0" presStyleCnt="3" custScaleX="98000" custScaleY="101229">
        <dgm:presLayoutVars>
          <dgm:bulletEnabled val="1"/>
        </dgm:presLayoutVars>
      </dgm:prSet>
      <dgm:spPr/>
    </dgm:pt>
    <dgm:pt modelId="{7C490AEE-4105-483F-8A1D-97296DB62141}" type="pres">
      <dgm:prSet presAssocID="{A7666E15-37F5-4D9D-AF48-74F369A6FA54}" presName="sp" presStyleCnt="0"/>
      <dgm:spPr/>
    </dgm:pt>
    <dgm:pt modelId="{196C0357-081D-48D9-9167-30A3DD2550AD}" type="pres">
      <dgm:prSet presAssocID="{10ED5F72-5C7F-4AA7-895B-3B09E95967CA}" presName="composite" presStyleCnt="0"/>
      <dgm:spPr/>
    </dgm:pt>
    <dgm:pt modelId="{3F0778BA-9A08-4B11-A04B-FF44431A1F9D}" type="pres">
      <dgm:prSet presAssocID="{10ED5F72-5C7F-4AA7-895B-3B09E95967CA}" presName="parentText" presStyleLbl="alignNode1" presStyleIdx="1" presStyleCnt="3" custScaleX="111752" custLinFactNeighborX="0" custLinFactNeighborY="-14907">
        <dgm:presLayoutVars>
          <dgm:chMax val="1"/>
          <dgm:bulletEnabled val="1"/>
        </dgm:presLayoutVars>
      </dgm:prSet>
      <dgm:spPr/>
    </dgm:pt>
    <dgm:pt modelId="{E38C37DE-B185-4D61-889C-67D7EDA7FEAE}" type="pres">
      <dgm:prSet presAssocID="{10ED5F72-5C7F-4AA7-895B-3B09E95967CA}" presName="descendantText" presStyleLbl="alignAcc1" presStyleIdx="1" presStyleCnt="3" custScaleX="98279" custScaleY="90797">
        <dgm:presLayoutVars>
          <dgm:bulletEnabled val="1"/>
        </dgm:presLayoutVars>
      </dgm:prSet>
      <dgm:spPr/>
    </dgm:pt>
    <dgm:pt modelId="{3D06912A-D5B9-495C-BCC1-FD76287FE46B}" type="pres">
      <dgm:prSet presAssocID="{9ABB6018-D2D2-4862-9B61-A5608BEC7A7B}" presName="sp" presStyleCnt="0"/>
      <dgm:spPr/>
    </dgm:pt>
    <dgm:pt modelId="{1677E502-CDA3-4F06-BCA9-0108AC62DB25}" type="pres">
      <dgm:prSet presAssocID="{A120414F-2229-4CA3-9C6B-6D717F24989F}" presName="composite" presStyleCnt="0"/>
      <dgm:spPr/>
    </dgm:pt>
    <dgm:pt modelId="{BC9DAB6C-DC41-4BB2-A807-21E463F93286}" type="pres">
      <dgm:prSet presAssocID="{A120414F-2229-4CA3-9C6B-6D717F24989F}" presName="parentText" presStyleLbl="alignNode1" presStyleIdx="2" presStyleCnt="3" custLinFactNeighborX="2938" custLinFactNeighborY="-14907">
        <dgm:presLayoutVars>
          <dgm:chMax val="1"/>
          <dgm:bulletEnabled val="1"/>
        </dgm:presLayoutVars>
      </dgm:prSet>
      <dgm:spPr/>
    </dgm:pt>
    <dgm:pt modelId="{56634557-1348-458A-BC06-50368A04396D}" type="pres">
      <dgm:prSet presAssocID="{A120414F-2229-4CA3-9C6B-6D717F24989F}" presName="descendantText" presStyleLbl="alignAcc1" presStyleIdx="2" presStyleCnt="3" custScaleX="99280">
        <dgm:presLayoutVars>
          <dgm:bulletEnabled val="1"/>
        </dgm:presLayoutVars>
      </dgm:prSet>
      <dgm:spPr/>
    </dgm:pt>
  </dgm:ptLst>
  <dgm:cxnLst>
    <dgm:cxn modelId="{79246500-35AB-4C0E-9E0C-B822567B071E}" type="presOf" srcId="{7F76A834-E812-4BAA-B9ED-65730AB10759}" destId="{E38C37DE-B185-4D61-889C-67D7EDA7FEAE}" srcOrd="0" destOrd="0" presId="urn:microsoft.com/office/officeart/2005/8/layout/chevron2"/>
    <dgm:cxn modelId="{2FBACB01-52C0-4B11-9ADF-A7F6BAF11863}" type="presOf" srcId="{B53AEF65-FF3E-4741-83AB-B049B182AB8E}" destId="{2250C8E4-3F49-4B8F-B84F-A90F35CB9DF8}" srcOrd="0" destOrd="0" presId="urn:microsoft.com/office/officeart/2005/8/layout/chevron2"/>
    <dgm:cxn modelId="{23AC5B11-AE13-4047-9C50-836E271A0406}" srcId="{B53AEF65-FF3E-4741-83AB-B049B182AB8E}" destId="{A120414F-2229-4CA3-9C6B-6D717F24989F}" srcOrd="2" destOrd="0" parTransId="{122931A7-7CA4-403A-8156-474C9D5F253F}" sibTransId="{A04287D5-16A5-47EF-9976-20D46CFAA273}"/>
    <dgm:cxn modelId="{13535A1C-C736-43AE-BB38-165A009BC5FD}" type="presOf" srcId="{F264EDF7-271F-465B-B73B-7FA1ABC2A068}" destId="{64B6752F-F303-4FB1-BE6A-3AE6FB16BBBE}" srcOrd="0" destOrd="1" presId="urn:microsoft.com/office/officeart/2005/8/layout/chevron2"/>
    <dgm:cxn modelId="{2A1FE81C-9E0C-41BC-AD22-F875C482A6E4}" srcId="{B53AEF65-FF3E-4741-83AB-B049B182AB8E}" destId="{10ED5F72-5C7F-4AA7-895B-3B09E95967CA}" srcOrd="1" destOrd="0" parTransId="{4C204CB3-279A-4BE9-890A-76CDBDCF6166}" sibTransId="{9ABB6018-D2D2-4862-9B61-A5608BEC7A7B}"/>
    <dgm:cxn modelId="{51E93E1F-6B99-4B4C-972E-C9C50FB053D6}" srcId="{A120414F-2229-4CA3-9C6B-6D717F24989F}" destId="{AF0B8D9A-CA36-4635-8D7C-360A983DBC7E}" srcOrd="2" destOrd="0" parTransId="{509E592C-F0C8-460B-917D-ED128BECEEAD}" sibTransId="{4862980A-CDFF-4BF9-9F41-03C6D25FE548}"/>
    <dgm:cxn modelId="{8B234926-558F-4B7F-BCD6-6E04D2ED9F8A}" srcId="{E280C11E-139E-46B8-B030-D5AAFD60A611}" destId="{CE49E4F9-E63A-4242-BDC0-9C236F53AE61}" srcOrd="0" destOrd="0" parTransId="{6F376A60-EE73-4C56-BA93-D2F92761ABF0}" sibTransId="{7D020F46-9673-4D1E-BC55-E322E46D8687}"/>
    <dgm:cxn modelId="{7C4E3E3C-473A-43E0-99ED-B234F270923F}" type="presOf" srcId="{A120414F-2229-4CA3-9C6B-6D717F24989F}" destId="{BC9DAB6C-DC41-4BB2-A807-21E463F93286}" srcOrd="0" destOrd="0" presId="urn:microsoft.com/office/officeart/2005/8/layout/chevron2"/>
    <dgm:cxn modelId="{DCE6E73D-36CA-4B85-AC89-A1FB1023C4A5}" srcId="{A120414F-2229-4CA3-9C6B-6D717F24989F}" destId="{49A4A8A5-FCB9-4AA7-8BBC-9F9F1A9827BA}" srcOrd="1" destOrd="0" parTransId="{F49DCF3C-E07F-4EDC-A760-4697CFD9CD9D}" sibTransId="{26C1E429-2E20-48E1-9DAA-AFBC61192479}"/>
    <dgm:cxn modelId="{52178044-5A14-403A-8756-949BDC0529FA}" srcId="{A120414F-2229-4CA3-9C6B-6D717F24989F}" destId="{1A4994D7-FCE2-46A0-AE0A-32ABFAB35AEB}" srcOrd="0" destOrd="0" parTransId="{96B797EE-78E1-43F7-B65E-751444AFB54E}" sibTransId="{AA848F50-8929-4C0D-A92B-C5564DB51BB3}"/>
    <dgm:cxn modelId="{6E281E46-AD65-42FD-8F87-134ACEFBFA6E}" type="presOf" srcId="{AF0B8D9A-CA36-4635-8D7C-360A983DBC7E}" destId="{56634557-1348-458A-BC06-50368A04396D}" srcOrd="0" destOrd="2" presId="urn:microsoft.com/office/officeart/2005/8/layout/chevron2"/>
    <dgm:cxn modelId="{DFB19F4A-6FC2-4DB9-8E84-278897C34E0B}" srcId="{B53AEF65-FF3E-4741-83AB-B049B182AB8E}" destId="{E280C11E-139E-46B8-B030-D5AAFD60A611}" srcOrd="0" destOrd="0" parTransId="{D9F27515-1DEE-4AD3-8C6F-13CFD8A243C3}" sibTransId="{A7666E15-37F5-4D9D-AF48-74F369A6FA54}"/>
    <dgm:cxn modelId="{31692557-3B16-48FE-A51B-0FA2AC34048A}" srcId="{10ED5F72-5C7F-4AA7-895B-3B09E95967CA}" destId="{7F76A834-E812-4BAA-B9ED-65730AB10759}" srcOrd="0" destOrd="0" parTransId="{D8F5AA18-A639-4A9F-9E7B-B1011466CBA6}" sibTransId="{B4BDB6BF-09CC-4C08-BBD7-E5CC626024A1}"/>
    <dgm:cxn modelId="{8DC6B982-BB28-4A95-98AA-2A2DB417B7AB}" type="presOf" srcId="{E280C11E-139E-46B8-B030-D5AAFD60A611}" destId="{869E61B1-6BD4-45CF-944C-392A388EBD97}" srcOrd="0" destOrd="0" presId="urn:microsoft.com/office/officeart/2005/8/layout/chevron2"/>
    <dgm:cxn modelId="{B6370891-015C-4A4C-A9D8-D32471D9C058}" type="presOf" srcId="{19580EFD-FF51-4EC9-96A7-5BEE056BDC27}" destId="{64B6752F-F303-4FB1-BE6A-3AE6FB16BBBE}" srcOrd="0" destOrd="2" presId="urn:microsoft.com/office/officeart/2005/8/layout/chevron2"/>
    <dgm:cxn modelId="{C9FC73A6-7BCF-4D97-BE7C-EAA7A286D26C}" type="presOf" srcId="{219DA685-3019-40A2-A0A5-18427C6DD093}" destId="{E38C37DE-B185-4D61-889C-67D7EDA7FEAE}" srcOrd="0" destOrd="1" presId="urn:microsoft.com/office/officeart/2005/8/layout/chevron2"/>
    <dgm:cxn modelId="{4599AFA8-DC45-4112-B9A7-9C5CCBEBDE00}" type="presOf" srcId="{10ED5F72-5C7F-4AA7-895B-3B09E95967CA}" destId="{3F0778BA-9A08-4B11-A04B-FF44431A1F9D}" srcOrd="0" destOrd="0" presId="urn:microsoft.com/office/officeart/2005/8/layout/chevron2"/>
    <dgm:cxn modelId="{A2EE01B6-2473-420A-AA18-F844B92ED441}" srcId="{E280C11E-139E-46B8-B030-D5AAFD60A611}" destId="{19580EFD-FF51-4EC9-96A7-5BEE056BDC27}" srcOrd="2" destOrd="0" parTransId="{DDED0C0A-D01B-47B1-A75D-BF0FEFA0059C}" sibTransId="{347731CE-0499-4D40-900A-E5EB8807B542}"/>
    <dgm:cxn modelId="{B31A93D2-5A4B-4C4E-BF29-4D7D1E300900}" srcId="{10ED5F72-5C7F-4AA7-895B-3B09E95967CA}" destId="{219DA685-3019-40A2-A0A5-18427C6DD093}" srcOrd="1" destOrd="0" parTransId="{521FA8B9-7C20-4B33-975B-6411B6E90864}" sibTransId="{1B7BF5DC-CA22-49B5-AD45-EAFB887418D7}"/>
    <dgm:cxn modelId="{B9B787DA-EA03-4CE5-9C00-04A466030357}" srcId="{E280C11E-139E-46B8-B030-D5AAFD60A611}" destId="{F264EDF7-271F-465B-B73B-7FA1ABC2A068}" srcOrd="1" destOrd="0" parTransId="{C8CB7DB8-87C0-443B-B14C-CA7C926D8F52}" sibTransId="{64E794C7-ABBD-4316-A9F0-21DF8C80ECDA}"/>
    <dgm:cxn modelId="{5BA41DDD-58E7-47BD-882D-B668E8DC3443}" type="presOf" srcId="{CE49E4F9-E63A-4242-BDC0-9C236F53AE61}" destId="{64B6752F-F303-4FB1-BE6A-3AE6FB16BBBE}" srcOrd="0" destOrd="0" presId="urn:microsoft.com/office/officeart/2005/8/layout/chevron2"/>
    <dgm:cxn modelId="{FED02CE7-5A91-4ABE-9EA5-D054D69A107F}" type="presOf" srcId="{49A4A8A5-FCB9-4AA7-8BBC-9F9F1A9827BA}" destId="{56634557-1348-458A-BC06-50368A04396D}" srcOrd="0" destOrd="1" presId="urn:microsoft.com/office/officeart/2005/8/layout/chevron2"/>
    <dgm:cxn modelId="{DE723FEA-5513-4DFC-AB40-67033DEC7E24}" type="presOf" srcId="{1A4994D7-FCE2-46A0-AE0A-32ABFAB35AEB}" destId="{56634557-1348-458A-BC06-50368A04396D}" srcOrd="0" destOrd="0" presId="urn:microsoft.com/office/officeart/2005/8/layout/chevron2"/>
    <dgm:cxn modelId="{0748F6CE-6B3D-4F4B-A46E-819760976D93}" type="presParOf" srcId="{2250C8E4-3F49-4B8F-B84F-A90F35CB9DF8}" destId="{388541B3-8A92-41CD-88DB-84AB9274B709}" srcOrd="0" destOrd="0" presId="urn:microsoft.com/office/officeart/2005/8/layout/chevron2"/>
    <dgm:cxn modelId="{DCB7F6F5-B39C-4D6A-B2B3-E352AD563675}" type="presParOf" srcId="{388541B3-8A92-41CD-88DB-84AB9274B709}" destId="{869E61B1-6BD4-45CF-944C-392A388EBD97}" srcOrd="0" destOrd="0" presId="urn:microsoft.com/office/officeart/2005/8/layout/chevron2"/>
    <dgm:cxn modelId="{4A3DE88F-39BE-41BD-A563-28CD1ADCB7A8}" type="presParOf" srcId="{388541B3-8A92-41CD-88DB-84AB9274B709}" destId="{64B6752F-F303-4FB1-BE6A-3AE6FB16BBBE}" srcOrd="1" destOrd="0" presId="urn:microsoft.com/office/officeart/2005/8/layout/chevron2"/>
    <dgm:cxn modelId="{1F471C78-4944-408B-A48D-034455F3C5EE}" type="presParOf" srcId="{2250C8E4-3F49-4B8F-B84F-A90F35CB9DF8}" destId="{7C490AEE-4105-483F-8A1D-97296DB62141}" srcOrd="1" destOrd="0" presId="urn:microsoft.com/office/officeart/2005/8/layout/chevron2"/>
    <dgm:cxn modelId="{65663864-CAF7-46D6-9B37-E756B93752AF}" type="presParOf" srcId="{2250C8E4-3F49-4B8F-B84F-A90F35CB9DF8}" destId="{196C0357-081D-48D9-9167-30A3DD2550AD}" srcOrd="2" destOrd="0" presId="urn:microsoft.com/office/officeart/2005/8/layout/chevron2"/>
    <dgm:cxn modelId="{0EABBC31-44FD-423E-9F0C-3AB633A6D0D6}" type="presParOf" srcId="{196C0357-081D-48D9-9167-30A3DD2550AD}" destId="{3F0778BA-9A08-4B11-A04B-FF44431A1F9D}" srcOrd="0" destOrd="0" presId="urn:microsoft.com/office/officeart/2005/8/layout/chevron2"/>
    <dgm:cxn modelId="{0319D9FA-0028-4A58-8B44-8DFA0111F768}" type="presParOf" srcId="{196C0357-081D-48D9-9167-30A3DD2550AD}" destId="{E38C37DE-B185-4D61-889C-67D7EDA7FEAE}" srcOrd="1" destOrd="0" presId="urn:microsoft.com/office/officeart/2005/8/layout/chevron2"/>
    <dgm:cxn modelId="{F9794254-5D93-4288-B113-99BA1D6D48C1}" type="presParOf" srcId="{2250C8E4-3F49-4B8F-B84F-A90F35CB9DF8}" destId="{3D06912A-D5B9-495C-BCC1-FD76287FE46B}" srcOrd="3" destOrd="0" presId="urn:microsoft.com/office/officeart/2005/8/layout/chevron2"/>
    <dgm:cxn modelId="{3DDEBF02-08F0-4ECB-A91B-28623675D630}" type="presParOf" srcId="{2250C8E4-3F49-4B8F-B84F-A90F35CB9DF8}" destId="{1677E502-CDA3-4F06-BCA9-0108AC62DB25}" srcOrd="4" destOrd="0" presId="urn:microsoft.com/office/officeart/2005/8/layout/chevron2"/>
    <dgm:cxn modelId="{295A3443-ED5F-42C8-833D-E2C200E6249F}" type="presParOf" srcId="{1677E502-CDA3-4F06-BCA9-0108AC62DB25}" destId="{BC9DAB6C-DC41-4BB2-A807-21E463F93286}" srcOrd="0" destOrd="0" presId="urn:microsoft.com/office/officeart/2005/8/layout/chevron2"/>
    <dgm:cxn modelId="{829B3B96-9AF3-4E37-B75F-BDDBFAEE90E2}" type="presParOf" srcId="{1677E502-CDA3-4F06-BCA9-0108AC62DB25}" destId="{56634557-1348-458A-BC06-50368A0439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E61B1-6BD4-45CF-944C-392A388EBD97}">
      <dsp:nvSpPr>
        <dsp:cNvPr id="0" name=""/>
        <dsp:cNvSpPr/>
      </dsp:nvSpPr>
      <dsp:spPr>
        <a:xfrm rot="5400000">
          <a:off x="-148291" y="164719"/>
          <a:ext cx="1574970" cy="1266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History </a:t>
          </a:r>
        </a:p>
      </dsp:txBody>
      <dsp:txXfrm rot="-5400000">
        <a:off x="6178" y="643266"/>
        <a:ext cx="1266032" cy="308938"/>
      </dsp:txXfrm>
    </dsp:sp>
    <dsp:sp modelId="{64B6752F-F303-4FB1-BE6A-3AE6FB16BBBE}">
      <dsp:nvSpPr>
        <dsp:cNvPr id="0" name=""/>
        <dsp:cNvSpPr/>
      </dsp:nvSpPr>
      <dsp:spPr>
        <a:xfrm rot="5400000">
          <a:off x="5378564" y="-4090044"/>
          <a:ext cx="1036857" cy="9224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urinary retention or voiding difficulties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 lower abdominal and back pain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 possibly rectal pressure and constipation</a:t>
          </a:r>
        </a:p>
      </dsp:txBody>
      <dsp:txXfrm rot="-5400000">
        <a:off x="1284564" y="54571"/>
        <a:ext cx="9174243" cy="935627"/>
      </dsp:txXfrm>
    </dsp:sp>
    <dsp:sp modelId="{3F0778BA-9A08-4B11-A04B-FF44431A1F9D}">
      <dsp:nvSpPr>
        <dsp:cNvPr id="0" name=""/>
        <dsp:cNvSpPr/>
      </dsp:nvSpPr>
      <dsp:spPr>
        <a:xfrm rot="5400000">
          <a:off x="-165286" y="1328013"/>
          <a:ext cx="1574970" cy="1232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Ph/Ex</a:t>
          </a:r>
        </a:p>
      </dsp:txBody>
      <dsp:txXfrm rot="-5400000">
        <a:off x="6178" y="1772570"/>
        <a:ext cx="1232042" cy="342928"/>
      </dsp:txXfrm>
    </dsp:sp>
    <dsp:sp modelId="{E38C37DE-B185-4D61-889C-67D7EDA7FEAE}">
      <dsp:nvSpPr>
        <dsp:cNvPr id="0" name=""/>
        <dsp:cNvSpPr/>
      </dsp:nvSpPr>
      <dsp:spPr>
        <a:xfrm rot="5400000">
          <a:off x="5415240" y="-2722364"/>
          <a:ext cx="929516" cy="9251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difficult to palpate uterus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 very anterior cervix</a:t>
          </a:r>
        </a:p>
      </dsp:txBody>
      <dsp:txXfrm rot="-5400000">
        <a:off x="1254439" y="1483812"/>
        <a:ext cx="9205745" cy="838766"/>
      </dsp:txXfrm>
    </dsp:sp>
    <dsp:sp modelId="{BC9DAB6C-DC41-4BB2-A807-21E463F93286}">
      <dsp:nvSpPr>
        <dsp:cNvPr id="0" name=""/>
        <dsp:cNvSpPr/>
      </dsp:nvSpPr>
      <dsp:spPr>
        <a:xfrm rot="5400000">
          <a:off x="-197677" y="2773876"/>
          <a:ext cx="1574970" cy="1102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US</a:t>
          </a:r>
        </a:p>
      </dsp:txBody>
      <dsp:txXfrm rot="-5400000">
        <a:off x="38569" y="3088871"/>
        <a:ext cx="1102479" cy="472491"/>
      </dsp:txXfrm>
    </dsp:sp>
    <dsp:sp modelId="{56634557-1348-458A-BC06-50368A04396D}">
      <dsp:nvSpPr>
        <dsp:cNvPr id="0" name=""/>
        <dsp:cNvSpPr/>
      </dsp:nvSpPr>
      <dsp:spPr>
        <a:xfrm rot="5400000">
          <a:off x="5303351" y="-1388396"/>
          <a:ext cx="1023730" cy="9345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Elongated cervix in an anterior position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 Uterine fundus seen in the hollow of the sacrum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 Flat and long bladder</a:t>
          </a:r>
        </a:p>
      </dsp:txBody>
      <dsp:txXfrm rot="-5400000">
        <a:off x="1142543" y="2822386"/>
        <a:ext cx="9295372" cy="92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1591-C9C9-43FC-AFB4-E69DBD693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9A669-432F-4AF7-9504-5A6C6F941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38A4-A4E2-4D03-BDCC-C3D03B42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22496-0BCC-4C6A-B504-EA7D4C6A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AFAF-24F6-4820-A5BE-5A1F7DBC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36D3-BE62-4DBA-8DC5-33D43930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CACF9-4CDF-4D12-AFB7-9C20EC732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0408-8CF6-49C3-929F-53096488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BA1F-FC60-4A82-9B42-BADA270A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C6E64-AA95-4652-A011-6E288CD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44C46-DE84-4716-886E-F8EB49BE7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278AA-C221-4122-B6B1-31DC05E7C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6380-F808-45D8-9BFD-31DAE688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D38A-6251-4780-BA4C-21ECCAC1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F210-1EF9-40D3-AB6B-51F51D88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4836-0C9D-47C6-8409-6B59746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7B23-F32A-4086-A517-089C4B92C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FEA2-7572-4542-9636-1E695DB8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2571-BB3A-447D-ACDD-AE8C610D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662AD-D193-49C4-8214-11AA3E41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A6BA-A6A2-4017-9F67-EB4058F7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FE0D1-4CE9-490D-B869-B7278F39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56BA-7F83-4EA7-AFDB-0C13E37B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05E9A-ABF3-400B-B299-1A438207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D89F-3355-452A-A110-B707483C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F254-B598-4324-9359-FCA9278A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F9EC-8C83-4855-B2D5-3231CFB47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F9BA-4AD2-4BE8-A2CA-7C4AC6DEA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04A3F-509D-44A6-AC58-63D29DEE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BE2E-BE96-4A3B-806A-F83FDE2D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E018D-CB0E-4278-AE54-AACCD17F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46B9-794E-4147-98DD-6289C00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51EF3-5A50-48F1-8032-7EA5A9B0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69BC7-FA13-4CF8-B605-8079D85B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F725D-1463-42FF-B487-12A2A7F56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861F1-4875-49FB-883B-614B341FF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2314E-34F0-44B4-B5B1-80854F30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2F44B-ADB6-474A-9C6F-0B90552F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E05A3-E5AC-4373-AE55-1256B6FF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D43C-7903-4D49-BE3F-9BBD8BC0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92C80-B39B-46A6-8CC2-16D221CF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253A4-AC70-4ABA-9DAC-1597EE11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67A1B-7673-4351-9A49-A28ABAA5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2C1EE-9863-48F4-B56A-E3A3322F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00515-6DDA-485D-9D7C-902ACA8F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5CA7-91D2-49B7-A483-C9C2543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7B0B-C6E5-4330-89E8-0483C04B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CDF3-BD8F-4E06-8977-5949E8B0F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B2D73-034E-46C7-AB67-096CED0B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CDCA4-A371-4B70-9AD2-36365117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85267-7A4A-4B5C-96F6-A3E8D38D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0175E-A365-43A7-8844-52950161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103A-FACD-4972-8DBE-EA9BC7E1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162EC-E625-42A5-B36B-28FCE6046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A9429-B68E-4F03-A207-331D1216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8B443-B14F-45F9-8EB7-2C24A0B3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48798-DA35-4637-85AE-ED4A8E1E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63C9-B647-41C8-84A3-BCEEF1FC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16E7F-7DBC-46B2-9508-5473FD95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1F66-40BE-4E47-BD15-003F9F0C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8CED-AF91-47AE-A2EF-EB7E8FD06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66B5-EA7C-45BC-8777-9481F00E5A9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A6CC-A27A-42B2-998C-67B0F98EC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9E1DA-76DB-4FE3-A4B2-D81435463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F52-2D60-47F4-BA02-B43FDFD9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5C9ED-354C-4D17-9CAC-9CB3DD64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09" y="-821635"/>
            <a:ext cx="14921948" cy="8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E116-8C07-45FF-842D-E087AD1E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Incarcerated gravid uterus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F347C-FC18-4787-AA69-076D3A30E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 to 20% of women have a retroverted uterus</a:t>
            </a:r>
          </a:p>
          <a:p>
            <a:r>
              <a:rPr lang="en-US" dirty="0"/>
              <a:t>Incarcerated gravid uterus is rare, occurring in 1 in 3000 to 10,000 pregnancies</a:t>
            </a:r>
          </a:p>
          <a:p>
            <a:r>
              <a:rPr lang="en-US" dirty="0"/>
              <a:t>Risk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pelvic adhesions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uterine malformations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differing pelvic anatomical dimensions</a:t>
            </a:r>
          </a:p>
        </p:txBody>
      </p:sp>
      <p:pic>
        <p:nvPicPr>
          <p:cNvPr id="4098" name="Picture 2" descr="A case of uterine incarceration with unrecognized uterine torsion -  ScienceDirect">
            <a:extLst>
              <a:ext uri="{FF2B5EF4-FFF2-40B4-BE49-F238E27FC236}">
                <a16:creationId xmlns:a16="http://schemas.microsoft.com/office/drawing/2014/main" id="{9D726D3F-6D91-4ED6-A081-B555BA2E76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97" y="2027583"/>
            <a:ext cx="5864703" cy="39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70A7-347F-4B0B-AA59-A73FA48C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sz="3100" dirty="0"/>
              <a:t>It typically presents 14-18 w</a:t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551DC7-8ED3-4F21-8827-DDC2CF85F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390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95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29B3-148C-47E0-B5EA-157B3516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4608-CCA3-4A27-BDFD-DC2ABCAE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urinary retention</a:t>
            </a:r>
          </a:p>
          <a:p>
            <a:r>
              <a:rPr lang="en-US" dirty="0"/>
              <a:t>spontaneous miscarriage</a:t>
            </a:r>
          </a:p>
          <a:p>
            <a:r>
              <a:rPr lang="en-US" dirty="0"/>
              <a:t>preterm </a:t>
            </a:r>
            <a:r>
              <a:rPr lang="en-US" dirty="0" err="1"/>
              <a:t>labour</a:t>
            </a:r>
            <a:r>
              <a:rPr lang="en-US" dirty="0"/>
              <a:t> </a:t>
            </a:r>
          </a:p>
          <a:p>
            <a:r>
              <a:rPr lang="en-US" dirty="0"/>
              <a:t>accidental injury to the cervix and bladder at caesarean delivery</a:t>
            </a:r>
          </a:p>
        </p:txBody>
      </p:sp>
    </p:spTree>
    <p:extLst>
      <p:ext uri="{BB962C8B-B14F-4D97-AF65-F5344CB8AC3E}">
        <p14:creationId xmlns:p14="http://schemas.microsoft.com/office/powerpoint/2010/main" val="377239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D7DA-8378-416B-BCB5-FC241363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7A4D-2AFE-48BF-AD04-BAC14448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cases resolves by the uterus grows out of the pelvis</a:t>
            </a:r>
          </a:p>
          <a:p>
            <a:r>
              <a:rPr lang="en-US" dirty="0"/>
              <a:t>Someone indwelling catheter following acute retention and learn to self </a:t>
            </a:r>
            <a:r>
              <a:rPr lang="en-US" dirty="0" err="1"/>
              <a:t>catheterise</a:t>
            </a:r>
            <a:r>
              <a:rPr lang="en-US" dirty="0"/>
              <a:t> for a few weeks</a:t>
            </a:r>
          </a:p>
          <a:p>
            <a:r>
              <a:rPr lang="en-US" dirty="0"/>
              <a:t>Some time treated by manually freeing the fundus from the sacral hollow</a:t>
            </a:r>
          </a:p>
          <a:p>
            <a:r>
              <a:rPr lang="en-US" dirty="0"/>
              <a:t>vaginal approach</a:t>
            </a:r>
          </a:p>
          <a:p>
            <a:r>
              <a:rPr lang="en-US" dirty="0"/>
              <a:t>laparoscopic approach</a:t>
            </a:r>
          </a:p>
          <a:p>
            <a:r>
              <a:rPr lang="en-US" dirty="0"/>
              <a:t> If incarceration persists, NVD is contraindicated</a:t>
            </a:r>
          </a:p>
        </p:txBody>
      </p:sp>
    </p:spTree>
    <p:extLst>
      <p:ext uri="{BB962C8B-B14F-4D97-AF65-F5344CB8AC3E}">
        <p14:creationId xmlns:p14="http://schemas.microsoft.com/office/powerpoint/2010/main" val="196723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DCFE-B8C9-4EF1-86DB-BA5EB5D1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185A-032C-4848-A64A-CC9C25A91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44–57% of the middle-aged female population</a:t>
            </a:r>
          </a:p>
          <a:p>
            <a:r>
              <a:rPr lang="en-US" b="1" dirty="0"/>
              <a:t>risk factors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Aging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pregnancy and childbirth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Vaginal delivery especially Instrumental delivery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Obesity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high-impact exercise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Alcohol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A52AD-10D7-471D-893B-C5C5EA2D60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750" y="1934817"/>
            <a:ext cx="4762500" cy="39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084A-7BB2-4378-AC4B-2525BC68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Urinary incontinence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4AD1-6CEE-4981-9590-86B7BF3AB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common type of UI in pregnancy is Stress UI (18–75%)</a:t>
            </a:r>
          </a:p>
          <a:p>
            <a:r>
              <a:rPr lang="en-US" dirty="0"/>
              <a:t>prevalence of UI decreases after birth to around 30% three months postpartum </a:t>
            </a:r>
          </a:p>
          <a:p>
            <a:r>
              <a:rPr lang="en-US" dirty="0"/>
              <a:t>UI at three months postpartum predicts UI five years later</a:t>
            </a:r>
          </a:p>
        </p:txBody>
      </p:sp>
      <p:pic>
        <p:nvPicPr>
          <p:cNvPr id="6146" name="Picture 2" descr="Urinary Incontinence | Concise Medical Knowledge">
            <a:extLst>
              <a:ext uri="{FF2B5EF4-FFF2-40B4-BE49-F238E27FC236}">
                <a16:creationId xmlns:a16="http://schemas.microsoft.com/office/drawing/2014/main" id="{4331E7C4-EA3D-4949-BA11-101BC66013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4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DE25-8955-4B83-A350-2ED838B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821D-EB86-4DC3-989C-A4288AA1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PFMT has been shown to be effective in preventing pelvic floor dysfunction during and after </a:t>
            </a:r>
            <a:r>
              <a:rPr lang="en-US" dirty="0" err="1"/>
              <a:t>pregnan</a:t>
            </a:r>
            <a:endParaRPr lang="en-US" dirty="0"/>
          </a:p>
          <a:p>
            <a:r>
              <a:rPr lang="en-US" dirty="0"/>
              <a:t>PFMT combined with aerobic exercise reduced the risk of prenatal and postnatal UI up to 50%</a:t>
            </a:r>
          </a:p>
          <a:p>
            <a:r>
              <a:rPr lang="en-US" dirty="0"/>
              <a:t>In turn, exercise was not therapeutic in women who developed UI during pregnancy, although they experienced a reduction in symptom severity</a:t>
            </a:r>
          </a:p>
        </p:txBody>
      </p:sp>
    </p:spTree>
    <p:extLst>
      <p:ext uri="{BB962C8B-B14F-4D97-AF65-F5344CB8AC3E}">
        <p14:creationId xmlns:p14="http://schemas.microsoft.com/office/powerpoint/2010/main" val="220501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6CCD-0F85-413E-8B58-9D08E574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Postpartum voiding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9D06-DC56-4DA6-9FA6-B3F42906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lack of spontaneous micturition 6 h post delivery or removal of </a:t>
            </a:r>
            <a:r>
              <a:rPr lang="en-US" dirty="0" err="1"/>
              <a:t>foley</a:t>
            </a:r>
            <a:r>
              <a:rPr lang="en-US" dirty="0"/>
              <a:t> catheter </a:t>
            </a:r>
          </a:p>
          <a:p>
            <a:r>
              <a:rPr lang="en-US" dirty="0"/>
              <a:t>0.7- 4% of all deliveries</a:t>
            </a:r>
          </a:p>
          <a:p>
            <a:r>
              <a:rPr lang="en-US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instrumental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prolonged second stage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regional </a:t>
            </a:r>
            <a:r>
              <a:rPr lang="en-US" dirty="0" err="1"/>
              <a:t>anaesthesia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trauma to the pudendal nerve, or pelvic floor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urine production</a:t>
            </a:r>
          </a:p>
        </p:txBody>
      </p:sp>
    </p:spTree>
    <p:extLst>
      <p:ext uri="{BB962C8B-B14F-4D97-AF65-F5344CB8AC3E}">
        <p14:creationId xmlns:p14="http://schemas.microsoft.com/office/powerpoint/2010/main" val="136233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E838-F93B-4A1F-92CB-15FD17FF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1C3D-5969-456A-B801-9C635CA6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Intrapartum bladder care</a:t>
            </a:r>
          </a:p>
          <a:p>
            <a:r>
              <a:rPr lang="en-US" dirty="0"/>
              <a:t>Women who do not spontaneously micturate 6 h following delivery or catheter removal should have the residual volume of urine checked, which can be achieved either via an in out catheter or a bladder scan</a:t>
            </a:r>
          </a:p>
          <a:p>
            <a:r>
              <a:rPr lang="en-US" dirty="0"/>
              <a:t>Urine culture</a:t>
            </a:r>
          </a:p>
        </p:txBody>
      </p:sp>
    </p:spTree>
    <p:extLst>
      <p:ext uri="{BB962C8B-B14F-4D97-AF65-F5344CB8AC3E}">
        <p14:creationId xmlns:p14="http://schemas.microsoft.com/office/powerpoint/2010/main" val="301271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7324D-54C7-415E-88EF-09518AED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3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FD7C-F3BF-4CE5-95D4-43BD389B8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Urinary complications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77A7B-FCA0-45DB-B5CC-252E21C66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Dr.saedi</a:t>
            </a:r>
            <a:endParaRPr lang="en-US" dirty="0"/>
          </a:p>
          <a:p>
            <a:r>
              <a:rPr lang="en-US" dirty="0"/>
              <a:t>Assistant professor of Tehran university</a:t>
            </a:r>
          </a:p>
          <a:p>
            <a:r>
              <a:rPr lang="en-US" dirty="0" err="1"/>
              <a:t>Yas</a:t>
            </a:r>
            <a:r>
              <a:rPr lang="en-US" dirty="0"/>
              <a:t>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8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119BE-CFC1-4240-AA80-F673336B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D667-DF55-4E19-96C6-7BC927F8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Frequency and nocturia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71696-4406-498D-9317-43EA918C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5D6E-0F60-490D-9460-91D7B91F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26882"/>
            <a:ext cx="5157787" cy="46209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Frequency          may be up to seven times or more of normal</a:t>
            </a:r>
          </a:p>
          <a:p>
            <a:r>
              <a:rPr lang="en-US" dirty="0"/>
              <a:t>slight nocturnal</a:t>
            </a:r>
          </a:p>
          <a:p>
            <a:r>
              <a:rPr lang="en-US" dirty="0"/>
              <a:t>The first trimester is the most common time of onset</a:t>
            </a:r>
          </a:p>
          <a:p>
            <a:r>
              <a:rPr lang="en-US" dirty="0"/>
              <a:t> The uterine weight is the most important factor also irritates the bladder</a:t>
            </a:r>
          </a:p>
          <a:p>
            <a:r>
              <a:rPr lang="en-US" dirty="0"/>
              <a:t>Normal bladder capacity in the first trimester is </a:t>
            </a:r>
            <a:r>
              <a:rPr lang="en-US" b="1" dirty="0">
                <a:solidFill>
                  <a:srgbClr val="FF0000"/>
                </a:solidFill>
              </a:rPr>
              <a:t>410 ml</a:t>
            </a:r>
          </a:p>
          <a:p>
            <a:r>
              <a:rPr lang="en-US" dirty="0"/>
              <a:t> bladder capacity to </a:t>
            </a:r>
            <a:r>
              <a:rPr lang="en-US" b="1" dirty="0">
                <a:solidFill>
                  <a:srgbClr val="FF0000"/>
                </a:solidFill>
              </a:rPr>
              <a:t>460 ml </a:t>
            </a:r>
            <a:r>
              <a:rPr lang="en-US" dirty="0"/>
              <a:t>in the second trimester</a:t>
            </a:r>
          </a:p>
          <a:p>
            <a:r>
              <a:rPr lang="en-US" dirty="0"/>
              <a:t>Bladder capacity in the third trimester reduces to </a:t>
            </a:r>
            <a:r>
              <a:rPr lang="en-US" b="1" dirty="0">
                <a:solidFill>
                  <a:srgbClr val="FF0000"/>
                </a:solidFill>
              </a:rPr>
              <a:t>272 ml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E4E64-5F10-485C-8B52-083D85E24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A975DD-C863-494C-B1ED-C2072B52E3BD}"/>
              </a:ext>
            </a:extLst>
          </p:cNvPr>
          <p:cNvSpPr/>
          <p:nvPr/>
        </p:nvSpPr>
        <p:spPr>
          <a:xfrm>
            <a:off x="2478157" y="1775844"/>
            <a:ext cx="543339" cy="15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Acute Urinary Retention in Pregnancy | DAILYEM">
            <a:extLst>
              <a:ext uri="{FF2B5EF4-FFF2-40B4-BE49-F238E27FC236}">
                <a16:creationId xmlns:a16="http://schemas.microsoft.com/office/drawing/2014/main" id="{4795F7FD-AFD3-4256-89AF-4F08AE6EF2B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1681163"/>
            <a:ext cx="3573341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6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D833-D55D-41A0-A943-CEB977CB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Urinary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948D-F3AA-4927-864E-C6B59D120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009"/>
            <a:ext cx="5181600" cy="491586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Anatomical </a:t>
            </a:r>
          </a:p>
          <a:p>
            <a:r>
              <a:rPr lang="en-US" b="1" dirty="0"/>
              <a:t>Genital prolapse e.g., cystocele </a:t>
            </a:r>
          </a:p>
          <a:p>
            <a:r>
              <a:rPr lang="en-US" b="1" dirty="0"/>
              <a:t> Mass effect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Gynaecological</a:t>
            </a:r>
            <a:r>
              <a:rPr lang="en-US" b="1" dirty="0"/>
              <a:t> tumors e.g., fibroids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Urological tumors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Faecal</a:t>
            </a:r>
            <a:r>
              <a:rPr lang="en-US" b="1" dirty="0"/>
              <a:t> impaction and constipation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Urinary system obstruction e.g., impacted calculus in </a:t>
            </a:r>
            <a:r>
              <a:rPr lang="en-US" b="1" dirty="0" err="1"/>
              <a:t>urethra,Pregnancy</a:t>
            </a:r>
            <a:r>
              <a:rPr lang="en-US" b="1" dirty="0"/>
              <a:t>—incarcerated </a:t>
            </a:r>
            <a:r>
              <a:rPr lang="en-US" b="1" dirty="0" err="1"/>
              <a:t>uteruscervical</a:t>
            </a:r>
            <a:r>
              <a:rPr lang="en-US" b="1" dirty="0"/>
              <a:t> and tubal ectopic pregnancies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Blood clot in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Urethral rupture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Bladder neck stenosis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Paraurethral abscess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Urethral stricture </a:t>
            </a:r>
          </a:p>
          <a:p>
            <a:pPr marL="0" indent="0">
              <a:buNone/>
            </a:pPr>
            <a:r>
              <a:rPr lang="en-US" sz="1800" b="1" dirty="0"/>
              <a:t>      </a:t>
            </a:r>
            <a:r>
              <a:rPr lang="en-US" sz="1800" dirty="0"/>
              <a:t>Acute urinary retention in pregnancy: a case presentation and review of the literature Dushyant Maharaj &amp; </a:t>
            </a:r>
            <a:r>
              <a:rPr lang="en-US" sz="1800" dirty="0" err="1"/>
              <a:t>Malanie</a:t>
            </a:r>
            <a:r>
              <a:rPr lang="en-US" sz="1800" dirty="0"/>
              <a:t> </a:t>
            </a:r>
            <a:r>
              <a:rPr lang="en-US" sz="1800" dirty="0" err="1"/>
              <a:t>GajanayakaEur</a:t>
            </a:r>
            <a:r>
              <a:rPr lang="en-US" sz="1800" dirty="0"/>
              <a:t> Clinics </a:t>
            </a:r>
            <a:r>
              <a:rPr lang="en-US" sz="1800" dirty="0" err="1"/>
              <a:t>Obst</a:t>
            </a:r>
            <a:r>
              <a:rPr lang="en-US" sz="1800" dirty="0"/>
              <a:t> </a:t>
            </a:r>
            <a:r>
              <a:rPr lang="en-US" sz="1800" dirty="0" err="1"/>
              <a:t>Gynecol</a:t>
            </a:r>
            <a:r>
              <a:rPr lang="en-US" sz="1800" dirty="0"/>
              <a:t>, 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82BD03-34D8-4A42-8F42-2DEEE1389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4296" y="1577009"/>
            <a:ext cx="4979504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BF1B-E9C5-4666-8C27-939F781D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Drugs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0F30-F5F5-4F27-BCAA-B373ACCE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Allergy or cold medications containing decongestants or antihistamines </a:t>
            </a:r>
          </a:p>
          <a:p>
            <a:r>
              <a:rPr lang="en-US" dirty="0"/>
              <a:t>Ipratropium bromide</a:t>
            </a:r>
          </a:p>
          <a:p>
            <a:r>
              <a:rPr lang="en-US" dirty="0"/>
              <a:t> Albuterol </a:t>
            </a:r>
          </a:p>
          <a:p>
            <a:r>
              <a:rPr lang="en-US" dirty="0"/>
              <a:t>Epinephrine </a:t>
            </a:r>
          </a:p>
          <a:p>
            <a:r>
              <a:rPr lang="en-US" dirty="0"/>
              <a:t>Opiates </a:t>
            </a:r>
          </a:p>
          <a:p>
            <a:r>
              <a:rPr lang="en-US" dirty="0"/>
              <a:t>Antimuscarinics </a:t>
            </a:r>
          </a:p>
          <a:p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adrenergic agonists </a:t>
            </a:r>
          </a:p>
          <a:p>
            <a:r>
              <a:rPr lang="en-US" dirty="0"/>
              <a:t>Antipsychotics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Acute urinary retention in pregnancy: a case presentation and review of the literature Dushyant Maharaj &amp; </a:t>
            </a:r>
            <a:r>
              <a:rPr lang="en-US" sz="1400" dirty="0" err="1">
                <a:solidFill>
                  <a:prstClr val="black"/>
                </a:solidFill>
              </a:rPr>
              <a:t>Malanie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GajanayakaEur</a:t>
            </a:r>
            <a:r>
              <a:rPr lang="en-US" sz="1400" dirty="0">
                <a:solidFill>
                  <a:prstClr val="black"/>
                </a:solidFill>
              </a:rPr>
              <a:t> Clinics </a:t>
            </a:r>
            <a:r>
              <a:rPr lang="en-US" sz="1400" dirty="0" err="1">
                <a:solidFill>
                  <a:prstClr val="black"/>
                </a:solidFill>
              </a:rPr>
              <a:t>Obst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Gynecol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1E64A-9EB4-4087-8A1D-46068B0A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57462"/>
            <a:ext cx="4914279" cy="26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67EA-BC1C-4ED0-865F-A7C19EE5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1607-D88B-42CE-99E1-03EFD499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</a:t>
            </a:r>
          </a:p>
          <a:p>
            <a:r>
              <a:rPr lang="en-US" dirty="0"/>
              <a:t>Anesthesia related e.g., epidural/spinal anesthesia </a:t>
            </a:r>
          </a:p>
          <a:p>
            <a:r>
              <a:rPr lang="en-US" dirty="0"/>
              <a:t>Post-</a:t>
            </a:r>
            <a:r>
              <a:rPr lang="en-US" dirty="0" err="1"/>
              <a:t>gynaecological</a:t>
            </a:r>
            <a:r>
              <a:rPr lang="en-US" dirty="0"/>
              <a:t>/urological surgery e.g. incontinence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Acute urinary retention in pregnancy: a case presentation and review of the literature Dushyant Maharaj &amp; </a:t>
            </a:r>
            <a:r>
              <a:rPr lang="en-US" sz="1400" dirty="0" err="1">
                <a:solidFill>
                  <a:prstClr val="black"/>
                </a:solidFill>
              </a:rPr>
              <a:t>Malanie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GajanayakaEur</a:t>
            </a:r>
            <a:r>
              <a:rPr lang="en-US" sz="1400" dirty="0">
                <a:solidFill>
                  <a:prstClr val="black"/>
                </a:solidFill>
              </a:rPr>
              <a:t> Clinics </a:t>
            </a:r>
            <a:r>
              <a:rPr lang="en-US" sz="1400" dirty="0" err="1">
                <a:solidFill>
                  <a:prstClr val="black"/>
                </a:solidFill>
              </a:rPr>
              <a:t>Obst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Gynecol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E5B06-58A2-484F-B87D-98A30537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7" y="3428999"/>
            <a:ext cx="5367130" cy="18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F5EF-8237-4BD9-BF9F-DCB12A88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Neurological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142D-5965-4E1C-ACAD-F23BE47F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Cauda equina syndrome </a:t>
            </a:r>
          </a:p>
          <a:p>
            <a:r>
              <a:rPr lang="en-US" dirty="0"/>
              <a:t>Fowler’s syndrome</a:t>
            </a:r>
          </a:p>
          <a:p>
            <a:r>
              <a:rPr lang="en-US" dirty="0"/>
              <a:t>Spinal cord injury/nerve damage </a:t>
            </a:r>
          </a:p>
          <a:p>
            <a:r>
              <a:rPr lang="en-US" dirty="0"/>
              <a:t>Degenerative neurological disorders e.g., multiple sclerosis </a:t>
            </a:r>
          </a:p>
          <a:p>
            <a:r>
              <a:rPr lang="en-US" dirty="0"/>
              <a:t>Prolapse of </a:t>
            </a:r>
            <a:r>
              <a:rPr lang="en-US" dirty="0" err="1"/>
              <a:t>invertebral</a:t>
            </a:r>
            <a:r>
              <a:rPr lang="en-US" dirty="0"/>
              <a:t> disc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Acute urinary retention in pregnancy: a case presentation and review of the literature Dushyant Maharaj &amp; </a:t>
            </a:r>
            <a:r>
              <a:rPr lang="en-US" sz="1400" dirty="0" err="1">
                <a:solidFill>
                  <a:prstClr val="black"/>
                </a:solidFill>
              </a:rPr>
              <a:t>Malanie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GajanayakaEur</a:t>
            </a:r>
            <a:r>
              <a:rPr lang="en-US" sz="1400" dirty="0">
                <a:solidFill>
                  <a:prstClr val="black"/>
                </a:solidFill>
              </a:rPr>
              <a:t> Clinics </a:t>
            </a:r>
            <a:r>
              <a:rPr lang="en-US" sz="1400" dirty="0" err="1">
                <a:solidFill>
                  <a:prstClr val="black"/>
                </a:solidFill>
              </a:rPr>
              <a:t>Obst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Gynecol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31E5-DAB9-42C1-AAFD-F0817EB5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Infective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3FE4-CAA6-4ED5-AB2A-E4B34F76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Urinary tract infection </a:t>
            </a:r>
          </a:p>
          <a:p>
            <a:r>
              <a:rPr lang="en-US" dirty="0"/>
              <a:t>Herpes </a:t>
            </a:r>
            <a:r>
              <a:rPr lang="en-US" dirty="0" err="1"/>
              <a:t>genitalis</a:t>
            </a:r>
            <a:r>
              <a:rPr lang="en-US" dirty="0"/>
              <a:t> </a:t>
            </a:r>
          </a:p>
          <a:p>
            <a:r>
              <a:rPr lang="en-US" dirty="0"/>
              <a:t>Herpes zoster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Acute urinary retention in pregnancy: a case presentation and review of the literature Dushyant Maharaj &amp; </a:t>
            </a:r>
            <a:r>
              <a:rPr lang="en-US" sz="1400" dirty="0" err="1">
                <a:solidFill>
                  <a:prstClr val="black"/>
                </a:solidFill>
              </a:rPr>
              <a:t>Malanie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GajanayakaEur</a:t>
            </a:r>
            <a:r>
              <a:rPr lang="en-US" sz="1400" dirty="0">
                <a:solidFill>
                  <a:prstClr val="black"/>
                </a:solidFill>
              </a:rPr>
              <a:t> Clinics </a:t>
            </a:r>
            <a:r>
              <a:rPr lang="en-US" sz="1400" dirty="0" err="1">
                <a:solidFill>
                  <a:prstClr val="black"/>
                </a:solidFill>
              </a:rPr>
              <a:t>Obst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Gynecol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8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88E1-D04C-4FD9-869F-8817C90E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5A5FA-3F9C-4D80-9A1E-8907F3A9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Hysteria and conversion psychologic disorder </a:t>
            </a:r>
          </a:p>
          <a:p>
            <a:r>
              <a:rPr lang="en-US" dirty="0"/>
              <a:t>Prolonged exposure to cold temperatures </a:t>
            </a:r>
          </a:p>
          <a:p>
            <a:r>
              <a:rPr lang="en-US" dirty="0"/>
              <a:t>Alcohol </a:t>
            </a:r>
          </a:p>
          <a:p>
            <a:r>
              <a:rPr lang="en-US" dirty="0"/>
              <a:t>Long period of inactivity or bed rest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Acute urinary retention in pregnancy: a case presentation and review of the literature Dushyant Maharaj &amp; </a:t>
            </a:r>
            <a:r>
              <a:rPr lang="en-US" sz="1400" dirty="0" err="1">
                <a:solidFill>
                  <a:prstClr val="black"/>
                </a:solidFill>
              </a:rPr>
              <a:t>Malanie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GajanayakaEur</a:t>
            </a:r>
            <a:r>
              <a:rPr lang="en-US" sz="1400" dirty="0">
                <a:solidFill>
                  <a:prstClr val="black"/>
                </a:solidFill>
              </a:rPr>
              <a:t> Clinics </a:t>
            </a:r>
            <a:r>
              <a:rPr lang="en-US" sz="1400" dirty="0" err="1">
                <a:solidFill>
                  <a:prstClr val="black"/>
                </a:solidFill>
              </a:rPr>
              <a:t>Obst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Gynecol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0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740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Urinary complications in pregnancy</vt:lpstr>
      <vt:lpstr>Frequency and nocturia</vt:lpstr>
      <vt:lpstr>Urinary retention</vt:lpstr>
      <vt:lpstr>Drugs </vt:lpstr>
      <vt:lpstr>Surgery</vt:lpstr>
      <vt:lpstr>Neurological</vt:lpstr>
      <vt:lpstr>Infective</vt:lpstr>
      <vt:lpstr>Miscellaneous</vt:lpstr>
      <vt:lpstr>Incarcerated gravid uterus</vt:lpstr>
      <vt:lpstr>Diagnosis It typically presents 14-18 w </vt:lpstr>
      <vt:lpstr>outcomes</vt:lpstr>
      <vt:lpstr>management</vt:lpstr>
      <vt:lpstr>Urinary incontinence</vt:lpstr>
      <vt:lpstr>Urinary incontinence</vt:lpstr>
      <vt:lpstr>management</vt:lpstr>
      <vt:lpstr>Postpartum voiding dysfunction</vt:lpstr>
      <vt:lpstr>management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Bahar</dc:creator>
  <cp:lastModifiedBy>Bahar</cp:lastModifiedBy>
  <cp:revision>26</cp:revision>
  <dcterms:created xsi:type="dcterms:W3CDTF">2022-08-28T12:26:19Z</dcterms:created>
  <dcterms:modified xsi:type="dcterms:W3CDTF">2022-09-07T09:29:55Z</dcterms:modified>
</cp:coreProperties>
</file>